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CBE2B"/>
    <a:srgbClr val="9FCC3B"/>
    <a:srgbClr val="008CB5"/>
    <a:srgbClr val="C3C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1"/>
    <p:restoredTop sz="94697"/>
  </p:normalViewPr>
  <p:slideViewPr>
    <p:cSldViewPr snapToGrid="0" snapToObjects="1">
      <p:cViewPr>
        <p:scale>
          <a:sx n="90" d="100"/>
          <a:sy n="90" d="100"/>
        </p:scale>
        <p:origin x="888" y="-15112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3A8E4-A060-EF46-A7E3-D11A29A2D7F0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18C8-58B4-1946-8064-7251099DE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5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89E3-3A63-3A4E-9E90-97E9E2195476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62EF-0C3C-894E-807C-EE1489709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6606" y="2803606"/>
            <a:ext cx="17244978" cy="1558519"/>
          </a:xfrm>
          <a:prstGeom prst="rect">
            <a:avLst/>
          </a:prstGeom>
        </p:spPr>
        <p:txBody>
          <a:bodyPr/>
          <a:lstStyle>
            <a:lvl1pPr algn="l">
              <a:defRPr sz="100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GB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6605" y="4341487"/>
            <a:ext cx="17244979" cy="11195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Second headline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96605" y="429080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4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2800">
                <a:solidFill>
                  <a:srgbClr val="FFFFFF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GB" dirty="0" smtClean="0"/>
              <a:t>Author 1 (Author 2…)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296606" y="1187451"/>
            <a:ext cx="17244978" cy="37464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2088170" indent="0">
              <a:buNone/>
              <a:defRPr sz="900"/>
            </a:lvl2pPr>
            <a:lvl3pPr marL="4176339" indent="0">
              <a:buNone/>
              <a:defRPr sz="900"/>
            </a:lvl3pPr>
            <a:lvl4pPr marL="6264508" indent="0">
              <a:buNone/>
              <a:defRPr sz="900"/>
            </a:lvl4pPr>
            <a:lvl5pPr marL="8352678" indent="0">
              <a:buNone/>
              <a:defRPr sz="900"/>
            </a:lvl5pPr>
          </a:lstStyle>
          <a:p>
            <a:pPr lvl="0"/>
            <a:r>
              <a:rPr lang="en-GB" dirty="0" smtClean="0"/>
              <a:t>(1) Institute, address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96606" y="1568450"/>
            <a:ext cx="17244978" cy="4381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(2) Institute,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9051"/>
            <a:ext cx="30275213" cy="5461469"/>
          </a:xfrm>
          <a:prstGeom prst="rect">
            <a:avLst/>
          </a:prstGeom>
          <a:solidFill>
            <a:srgbClr val="00666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8269" tIns="149137" rIns="298269" bIns="149137" rtlCol="0" anchor="ctr"/>
          <a:lstStyle/>
          <a:p>
            <a:pPr algn="ctr"/>
            <a:endParaRPr lang="en-US"/>
          </a:p>
        </p:txBody>
      </p:sp>
      <p:pic>
        <p:nvPicPr>
          <p:cNvPr id="8" name="Picture 7" descr="EMBL_EBI_CMYK_revers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450" y="1528823"/>
            <a:ext cx="8131116" cy="2514227"/>
          </a:xfrm>
          <a:prstGeom prst="rect">
            <a:avLst/>
          </a:prstGeom>
        </p:spPr>
      </p:pic>
      <p:sp>
        <p:nvSpPr>
          <p:cNvPr id="9" name="Text Placeholder 17"/>
          <p:cNvSpPr txBox="1">
            <a:spLocks/>
          </p:cNvSpPr>
          <p:nvPr userDrawn="1"/>
        </p:nvSpPr>
        <p:spPr>
          <a:xfrm>
            <a:off x="20042834" y="40858701"/>
            <a:ext cx="9754369" cy="1483460"/>
          </a:xfrm>
          <a:prstGeom prst="rect">
            <a:avLst/>
          </a:prstGeom>
          <a:ln>
            <a:noFill/>
          </a:ln>
        </p:spPr>
        <p:txBody>
          <a:bodyPr lIns="298269" tIns="149137" rIns="298269" bIns="149137">
            <a:noAutofit/>
          </a:bodyPr>
          <a:lstStyle>
            <a:lvl1pPr marL="0" indent="0" algn="l" defTabSz="640080" rtl="0" eaLnBrk="1" latinLnBrk="0" hangingPunct="1">
              <a:spcBef>
                <a:spcPct val="20000"/>
              </a:spcBef>
              <a:buFont typeface="Arial"/>
              <a:buNone/>
              <a:tabLst>
                <a:tab pos="1524000" algn="l"/>
              </a:tabLst>
              <a:defRPr sz="600" b="0" kern="1200" baseline="0">
                <a:solidFill>
                  <a:srgbClr val="006666"/>
                </a:solidFill>
                <a:latin typeface="Arial"/>
                <a:ea typeface="+mn-ea"/>
                <a:cs typeface="Arial"/>
              </a:defRPr>
            </a:lvl1pPr>
            <a:lvl2pPr marL="64008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2pPr>
            <a:lvl3pPr marL="128016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3pPr>
            <a:lvl4pPr marL="192024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4pPr>
            <a:lvl5pPr marL="2560320" indent="0" algn="l" defTabSz="64008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rgbClr val="006666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64008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40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1524000" algn="l"/>
              </a:tabLst>
              <a:defRPr/>
            </a:pP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European Bioinformatics</a:t>
            </a:r>
            <a:r>
              <a:rPr lang="en-GB" sz="2000" kern="1200" spc="0" baseline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Institute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			Tel. +44 (0) 1223 494 444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Wellcome Genome Campus				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intact-help@ebi.ac.uk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 </a:t>
            </a:r>
            <a:b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</a:b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Hinxton, Cambridge, CB10 1SD, UK		http://</a:t>
            </a:r>
            <a:r>
              <a:rPr lang="en-GB" sz="2000" kern="1200" spc="0" dirty="0" err="1" smtClean="0">
                <a:solidFill>
                  <a:srgbClr val="006666"/>
                </a:solidFill>
                <a:latin typeface="Helvetica Neue"/>
                <a:cs typeface="Helvetica Neue"/>
              </a:rPr>
              <a:t>www.ebi.ac.uk</a:t>
            </a:r>
            <a:r>
              <a:rPr lang="en-GB" sz="2000" kern="1200" spc="0" dirty="0" smtClean="0">
                <a:solidFill>
                  <a:srgbClr val="006666"/>
                </a:solidFill>
                <a:latin typeface="Helvetica Neue"/>
                <a:cs typeface="Helvetica Neue"/>
              </a:rPr>
              <a:t>/intact/	</a:t>
            </a:r>
            <a:endParaRPr lang="en-GB" sz="2000" kern="1200" spc="0" dirty="0">
              <a:solidFill>
                <a:srgbClr val="00666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022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gif"/><Relationship Id="rId20" Type="http://schemas.openxmlformats.org/officeDocument/2006/relationships/image" Target="../media/image20.tiff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5" Type="http://schemas.openxmlformats.org/officeDocument/2006/relationships/image" Target="../media/image15.tiff"/><Relationship Id="rId16" Type="http://schemas.openxmlformats.org/officeDocument/2006/relationships/image" Target="../media/image16.tiff"/><Relationship Id="rId17" Type="http://schemas.openxmlformats.org/officeDocument/2006/relationships/image" Target="../media/image17.tiff"/><Relationship Id="rId18" Type="http://schemas.openxmlformats.org/officeDocument/2006/relationships/image" Target="../media/image18.tiff"/><Relationship Id="rId19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4707443" y="32704832"/>
            <a:ext cx="11858698" cy="4629594"/>
            <a:chOff x="14152112" y="31417679"/>
            <a:chExt cx="11858698" cy="4629594"/>
          </a:xfrm>
        </p:grpSpPr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2112" y="31697675"/>
              <a:ext cx="10401112" cy="4333796"/>
            </a:xfrm>
            <a:prstGeom prst="rect">
              <a:avLst/>
            </a:prstGeom>
          </p:spPr>
        </p:pic>
        <p:sp>
          <p:nvSpPr>
            <p:cNvPr id="71" name="TextBox 192"/>
            <p:cNvSpPr txBox="1"/>
            <p:nvPr/>
          </p:nvSpPr>
          <p:spPr>
            <a:xfrm>
              <a:off x="18630067" y="31417679"/>
              <a:ext cx="5399569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smtClean="0">
                  <a:latin typeface="Helvetica Neue" charset="0"/>
                  <a:ea typeface="Helvetica Neue" charset="0"/>
                  <a:cs typeface="Helvetica Neue" charset="0"/>
                </a:rPr>
                <a:t>o</a:t>
              </a:r>
              <a:r>
                <a:rPr lang="en-US" sz="3100">
                  <a:latin typeface="Helvetica Neue" charset="0"/>
                  <a:ea typeface="Helvetica Neue" charset="0"/>
                  <a:cs typeface="Helvetica Neue" charset="0"/>
                </a:rPr>
                <a:t>ver-represented functions</a:t>
              </a:r>
              <a:endParaRPr lang="en-US" sz="31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TextBox 194"/>
            <p:cNvSpPr txBox="1"/>
            <p:nvPr/>
          </p:nvSpPr>
          <p:spPr>
            <a:xfrm>
              <a:off x="16823593" y="35770274"/>
              <a:ext cx="7373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Proteins within </a:t>
              </a:r>
              <a:r>
                <a:rPr lang="en-US" sz="12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dataset:  15307             14506              4275               16463              3772           17077</a:t>
              </a:r>
              <a:endParaRPr lang="en-US" sz="1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7" name="TextBox 194"/>
            <p:cNvSpPr txBox="1"/>
            <p:nvPr/>
          </p:nvSpPr>
          <p:spPr>
            <a:xfrm>
              <a:off x="16208992" y="35604169"/>
              <a:ext cx="9801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Neue" charset="0"/>
                  <a:ea typeface="Helvetica Neue" charset="0"/>
                  <a:cs typeface="Helvetica Neue" charset="0"/>
                </a:rPr>
                <a:t>Proteins with functions listed above</a:t>
              </a:r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:      		                            (0)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8" name="TextBox 194"/>
            <p:cNvSpPr txBox="1"/>
            <p:nvPr/>
          </p:nvSpPr>
          <p:spPr>
            <a:xfrm>
              <a:off x="23506466" y="35443251"/>
              <a:ext cx="870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Helvetica Neue" charset="0"/>
                  <a:ea typeface="Helvetica Neue" charset="0"/>
                  <a:cs typeface="Helvetica Neue" charset="0"/>
                </a:rPr>
                <a:t>STRING 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4963911" y="29421398"/>
            <a:ext cx="10411181" cy="3304189"/>
            <a:chOff x="14244974" y="28313828"/>
            <a:chExt cx="10411181" cy="3304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4974" y="28581422"/>
              <a:ext cx="10411181" cy="3036595"/>
            </a:xfrm>
            <a:prstGeom prst="rect">
              <a:avLst/>
            </a:prstGeom>
          </p:spPr>
        </p:pic>
        <p:sp>
          <p:nvSpPr>
            <p:cNvPr id="72" name="TextBox 195"/>
            <p:cNvSpPr txBox="1"/>
            <p:nvPr/>
          </p:nvSpPr>
          <p:spPr>
            <a:xfrm>
              <a:off x="18340226" y="28313828"/>
              <a:ext cx="5402874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u</a:t>
              </a:r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nder-represented functions</a:t>
              </a:r>
              <a:endParaRPr lang="en-US" sz="31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5" name="TextBox 194"/>
            <p:cNvSpPr txBox="1"/>
            <p:nvPr/>
          </p:nvSpPr>
          <p:spPr>
            <a:xfrm>
              <a:off x="15764934" y="31335114"/>
              <a:ext cx="7870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Proteins missing from the dataset:    4891             5692             15923             3735              3121            16426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6" name="TextBox 194"/>
            <p:cNvSpPr txBox="1"/>
            <p:nvPr/>
          </p:nvSpPr>
          <p:spPr>
            <a:xfrm>
              <a:off x="15636132" y="31180989"/>
              <a:ext cx="2866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Proteins with functions listed above: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611" y="30354193"/>
            <a:ext cx="9533900" cy="74152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3871" y="10536383"/>
            <a:ext cx="10209051" cy="6806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569" y="8968188"/>
            <a:ext cx="9275559" cy="9275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4862" y="19827383"/>
            <a:ext cx="2540000" cy="245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215" y="1784426"/>
            <a:ext cx="17244978" cy="1558519"/>
          </a:xfrm>
        </p:spPr>
        <p:txBody>
          <a:bodyPr/>
          <a:lstStyle/>
          <a:p>
            <a:r>
              <a:rPr lang="en-US" dirty="0"/>
              <a:t>Protein interactions in </a:t>
            </a:r>
            <a:r>
              <a:rPr lang="en-US" dirty="0" err="1"/>
              <a:t>IntAct</a:t>
            </a:r>
            <a:r>
              <a:rPr lang="en-US" dirty="0"/>
              <a:t>: coverage and biases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Vitalii Kleshchevnikov, Pablo Porras, Sandra Orchard</a:t>
            </a:r>
            <a:endParaRPr lang="en-US" sz="4800" dirty="0"/>
          </a:p>
        </p:txBody>
      </p:sp>
      <p:sp>
        <p:nvSpPr>
          <p:cNvPr id="143" name="TextBox 142"/>
          <p:cNvSpPr txBox="1"/>
          <p:nvPr/>
        </p:nvSpPr>
        <p:spPr>
          <a:xfrm>
            <a:off x="4522529" y="7103940"/>
            <a:ext cx="799143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Proteome coverage across model species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6740408" y="6961587"/>
            <a:ext cx="1039293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Coverage bias:</a:t>
            </a:r>
            <a:endParaRPr lang="en-US" sz="31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physicochemical properties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857012" y="25357356"/>
            <a:ext cx="75563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Bias </a:t>
            </a:r>
            <a:r>
              <a:rPr lang="en-US" sz="5900" smtClean="0">
                <a:latin typeface="Helvetica Neue" charset="0"/>
                <a:ea typeface="Helvetica Neue" charset="0"/>
                <a:cs typeface="Helvetica Neue" charset="0"/>
              </a:rPr>
              <a:t>in the </a:t>
            </a:r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interaction detection methods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971000" y="27252920"/>
            <a:ext cx="9168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Affinity-purification 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followed by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mass-spectrometry (AP-MS) seems to capture a higher proportion of larger proteins as compared to two-hybrid methods. 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8" name="Text Placeholder 3"/>
          <p:cNvSpPr txBox="1">
            <a:spLocks/>
          </p:cNvSpPr>
          <p:nvPr/>
        </p:nvSpPr>
        <p:spPr>
          <a:xfrm>
            <a:off x="1296605" y="1196735"/>
            <a:ext cx="17244979" cy="565150"/>
          </a:xfrm>
          <a:prstGeom prst="rect">
            <a:avLst/>
          </a:prstGeom>
        </p:spPr>
        <p:txBody>
          <a:bodyPr vert="horz"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34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208817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18071962" y="24866202"/>
            <a:ext cx="720723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Coverage </a:t>
            </a:r>
            <a:r>
              <a:rPr lang="en-US" sz="5900" dirty="0" smtClean="0">
                <a:latin typeface="Helvetica Neue" charset="0"/>
                <a:ea typeface="Helvetica Neue" charset="0"/>
                <a:cs typeface="Helvetica Neue" charset="0"/>
              </a:rPr>
              <a:t>bias:</a:t>
            </a:r>
            <a:endParaRPr lang="en-US" sz="5900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5900" dirty="0">
                <a:latin typeface="Helvetica Neue" charset="0"/>
                <a:ea typeface="Helvetica Neue" charset="0"/>
                <a:cs typeface="Helvetica Neue" charset="0"/>
              </a:rPr>
              <a:t>molecular function </a:t>
            </a:r>
          </a:p>
        </p:txBody>
      </p:sp>
      <p:sp>
        <p:nvSpPr>
          <p:cNvPr id="163" name="Content Placeholder 162"/>
          <p:cNvSpPr>
            <a:spLocks noGrp="1"/>
          </p:cNvSpPr>
          <p:nvPr>
            <p:ph sz="quarter" idx="11"/>
          </p:nvPr>
        </p:nvSpPr>
        <p:spPr>
          <a:xfrm>
            <a:off x="1296606" y="1208716"/>
            <a:ext cx="17244978" cy="374649"/>
          </a:xfrm>
        </p:spPr>
        <p:txBody>
          <a:bodyPr/>
          <a:lstStyle/>
          <a:p>
            <a:r>
              <a:rPr lang="en-US" sz="3500" dirty="0" smtClean="0"/>
              <a:t>EMBL-EBI, Molecular Interactions Team </a:t>
            </a:r>
            <a:endParaRPr lang="en-US" sz="3500" dirty="0"/>
          </a:p>
        </p:txBody>
      </p:sp>
      <p:sp>
        <p:nvSpPr>
          <p:cNvPr id="142" name="Oval 141"/>
          <p:cNvSpPr/>
          <p:nvPr/>
        </p:nvSpPr>
        <p:spPr>
          <a:xfrm rot="19064945">
            <a:off x="895307" y="6607566"/>
            <a:ext cx="14340271" cy="13563598"/>
          </a:xfrm>
          <a:prstGeom prst="ellipse">
            <a:avLst/>
          </a:prstGeom>
          <a:noFill/>
          <a:ln w="127000">
            <a:solidFill>
              <a:srgbClr val="008CB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10136839" y="9580452"/>
            <a:ext cx="3937308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    The 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best coverage is observed for yeast, </a:t>
            </a:r>
            <a:r>
              <a:rPr lang="en-US" sz="2800" b="1" i="1" dirty="0">
                <a:latin typeface="Helvetica Neue" charset="0"/>
                <a:ea typeface="Helvetica Neue" charset="0"/>
                <a:cs typeface="Helvetica Neue" charset="0"/>
              </a:rPr>
              <a:t>E.coli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 and human. Isoform coverage is limited, but still significant for human.</a:t>
            </a:r>
          </a:p>
          <a:p>
            <a:pPr algn="just"/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just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  Red circles represent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which have interacting partners curated in </a:t>
            </a:r>
            <a:r>
              <a:rPr lang="is-IS" sz="2800" dirty="0">
                <a:latin typeface="Helvetica Neue" charset="0"/>
                <a:ea typeface="Helvetica Neue" charset="0"/>
                <a:cs typeface="Helvetica Neue" charset="0"/>
              </a:rPr>
              <a:t>IntAct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blue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circles represent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proteins in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SwissProt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taking into account isoforms (left) or canonical identifiers (right).</a:t>
            </a:r>
          </a:p>
        </p:txBody>
      </p:sp>
      <p:sp>
        <p:nvSpPr>
          <p:cNvPr id="147" name="Oval 146"/>
          <p:cNvSpPr/>
          <p:nvPr/>
        </p:nvSpPr>
        <p:spPr>
          <a:xfrm rot="5111131">
            <a:off x="485592" y="24973242"/>
            <a:ext cx="14178199" cy="12635865"/>
          </a:xfrm>
          <a:prstGeom prst="ellipse">
            <a:avLst/>
          </a:prstGeom>
          <a:noFill/>
          <a:ln w="127000">
            <a:solidFill>
              <a:srgbClr val="ECBE2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0" name="Content Placeholder 1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05" y="20187413"/>
            <a:ext cx="3442570" cy="1786695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997111" y="21755856"/>
            <a:ext cx="5411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IMEx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consortium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databases such as </a:t>
            </a:r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IntAct,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MINT, BHF-UCL, MPIDB,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MatrixDB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HPIDb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I2D-IMEx,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InnateDB-IMEx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MolCon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UniProt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,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MBInfo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are currently integrated into IntAct [1].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2837229" y="22249108"/>
            <a:ext cx="6250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The 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IMEx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 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consortium [2]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is an international collaboration between a group of major public interaction data providers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who share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 curation 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effort.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6" name="Oval 175"/>
          <p:cNvSpPr/>
          <p:nvPr/>
        </p:nvSpPr>
        <p:spPr>
          <a:xfrm rot="3045028">
            <a:off x="15063356" y="6659605"/>
            <a:ext cx="14516660" cy="13400719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8246781" y="17426412"/>
            <a:ext cx="99314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Plots compare the distribution of protein mass, number of publications, fraction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of charged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residues and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mean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hydropathy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across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SwissProt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proteins with or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without interacting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partners in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IntAct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6756450" y="8968266"/>
            <a:ext cx="10523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Proteins with no interactions in </a:t>
            </a:r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IntAct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 are on average smaller, less well-studied overall, have a lower fraction of charged residues and higher mean </a:t>
            </a:r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hydropathy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 [3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].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191"/>
          <p:cNvSpPr txBox="1"/>
          <p:nvPr/>
        </p:nvSpPr>
        <p:spPr>
          <a:xfrm>
            <a:off x="16100040" y="26915251"/>
            <a:ext cx="110333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By performing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enrichment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analysis of the molecular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function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Gene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Ontology) [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4,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5] we have found that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databases and datasets which contain 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experimentally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derived data are 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enriched and depleted in the same functional categories.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STRING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database, which includes computational prediction data,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is the least biased.</a:t>
            </a:r>
          </a:p>
        </p:txBody>
      </p:sp>
      <p:sp>
        <p:nvSpPr>
          <p:cNvPr id="75" name="TextBox 193"/>
          <p:cNvSpPr txBox="1"/>
          <p:nvPr/>
        </p:nvSpPr>
        <p:spPr>
          <a:xfrm>
            <a:off x="25480267" y="30474620"/>
            <a:ext cx="34733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The size of the dot shows the fraction of that category in the dataset (</a:t>
            </a:r>
            <a:r>
              <a:rPr lang="en-US" sz="2800">
                <a:latin typeface="Helvetica Neue" charset="0"/>
                <a:ea typeface="Helvetica Neue" charset="0"/>
                <a:cs typeface="Helvetica Neue" charset="0"/>
              </a:rPr>
              <a:t>total </a:t>
            </a:r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number in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brackets</a:t>
            </a:r>
            <a:r>
              <a:rPr lang="en-US" sz="2800">
                <a:latin typeface="Helvetica Neue" charset="0"/>
                <a:ea typeface="Helvetica Neue" charset="0"/>
                <a:cs typeface="Helvetica Neue" charset="0"/>
              </a:rPr>
              <a:t>). </a:t>
            </a:r>
            <a:endParaRPr lang="en-US" sz="280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just"/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Colour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shows the probability of that overlap occurring by chance.</a:t>
            </a:r>
          </a:p>
        </p:txBody>
      </p:sp>
      <p:sp>
        <p:nvSpPr>
          <p:cNvPr id="78" name="TextBox 196"/>
          <p:cNvSpPr txBox="1"/>
          <p:nvPr/>
        </p:nvSpPr>
        <p:spPr>
          <a:xfrm>
            <a:off x="1974651" y="28754675"/>
            <a:ext cx="11274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We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have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investigated if two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high-throughput interaction detection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methods (which use distinct strategies)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may be biased towards physicochemical properties of the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protein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(such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mass): AP-MS and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two-hybrid.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51673" y="38259773"/>
            <a:ext cx="25554684" cy="2785378"/>
            <a:chOff x="750902" y="37863703"/>
            <a:chExt cx="26213413" cy="2785378"/>
          </a:xfrm>
        </p:grpSpPr>
        <p:sp>
          <p:nvSpPr>
            <p:cNvPr id="79" name="TextBox 191"/>
            <p:cNvSpPr txBox="1"/>
            <p:nvPr/>
          </p:nvSpPr>
          <p:spPr>
            <a:xfrm>
              <a:off x="750902" y="37863703"/>
              <a:ext cx="12913774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References: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1. Orchard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Ammari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Aranda B, et al. The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MIntAct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project—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IntAct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as a common curation platform for 11 molecular interaction databases. Nucleic Acids Research. 2014;42(Database issue):D358-D363. 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	</a:t>
              </a:r>
            </a:p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Orchard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Kerrien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Abbani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S, Aranda B,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Bhate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J, Bidwell S, et al. Protein interaction data curation: the International Molecular Exchange (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IMEx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) consortium. Nature Meth. 2012;9:345–350. 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3. Vincent M, Schnell S. A collection of intrinsic disorder characterizations from eukaryotic proteomes. Scientific Data. 2016;3:160045. </a:t>
              </a:r>
              <a:endParaRPr lang="en-US" sz="1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4. Marc Carlson (2017).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GO.db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 set of annotation maps describing the entire Gene Ontology. R package version 3.4.1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  <a:p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5.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Guangchuang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Yu, Li-Gen Wang,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Yanyan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Han and Qing-Yu He.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clusterProfiler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: an R package for comparing biological themes among gene clusters. OMICS: A Journal of  Integrative Biology 2012, 16(5):284-287</a:t>
              </a:r>
            </a:p>
            <a:p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TextBox 191"/>
            <p:cNvSpPr txBox="1"/>
            <p:nvPr/>
          </p:nvSpPr>
          <p:spPr>
            <a:xfrm>
              <a:off x="14451050" y="39548133"/>
              <a:ext cx="12513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6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. Rolland T,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Taşan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M,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Charloteaux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B, et al. A proteome-scale map of the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network. Cell. 2014;159(5):1212-1226. 7. Hein MY,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Hubner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NC, Poser 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I, et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al.</a:t>
              </a:r>
              <a:r>
                <a:rPr lang="en-US" sz="16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A human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interactome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in three quantitative dimensions organized by </a:t>
              </a:r>
              <a:r>
                <a:rPr lang="en-US" sz="1600" dirty="0" err="1">
                  <a:latin typeface="Helvetica Neue" charset="0"/>
                  <a:ea typeface="Helvetica Neue" charset="0"/>
                  <a:cs typeface="Helvetica Neue" charset="0"/>
                </a:rPr>
                <a:t>stoichiometries</a:t>
              </a:r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 and abundances. Cell. 2015;163:712–723.</a:t>
              </a:r>
            </a:p>
          </p:txBody>
        </p:sp>
      </p:grpSp>
      <p:sp>
        <p:nvSpPr>
          <p:cNvPr id="159" name="Oval 158"/>
          <p:cNvSpPr/>
          <p:nvPr/>
        </p:nvSpPr>
        <p:spPr>
          <a:xfrm rot="19401969">
            <a:off x="14311611" y="24043343"/>
            <a:ext cx="14897948" cy="15581661"/>
          </a:xfrm>
          <a:prstGeom prst="ellipse">
            <a:avLst/>
          </a:prstGeom>
          <a:noFill/>
          <a:ln w="127000">
            <a:solidFill>
              <a:srgbClr val="9FCC3B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463033" y="17448295"/>
            <a:ext cx="15905598" cy="8443470"/>
          </a:xfrm>
          <a:prstGeom prst="ellipse">
            <a:avLst/>
          </a:prstGeom>
          <a:solidFill>
            <a:srgbClr val="C3C0A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9"/>
          <p:cNvGrpSpPr/>
          <p:nvPr/>
        </p:nvGrpSpPr>
        <p:grpSpPr>
          <a:xfrm>
            <a:off x="14794025" y="17993746"/>
            <a:ext cx="5736652" cy="7092986"/>
            <a:chOff x="15291089" y="18242776"/>
            <a:chExt cx="5736652" cy="7092986"/>
          </a:xfrm>
        </p:grpSpPr>
        <p:sp>
          <p:nvSpPr>
            <p:cNvPr id="17" name="TextBox 10"/>
            <p:cNvSpPr txBox="1"/>
            <p:nvPr/>
          </p:nvSpPr>
          <p:spPr>
            <a:xfrm>
              <a:off x="15697802" y="18242776"/>
              <a:ext cx="3857748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0" dirty="0" smtClean="0">
                  <a:latin typeface="Helvetica Neue" charset="0"/>
                  <a:ea typeface="Helvetica Neue" charset="0"/>
                  <a:cs typeface="Helvetica Neue" charset="0"/>
                </a:rPr>
                <a:t>proteome</a:t>
              </a:r>
              <a:endParaRPr lang="en-US" sz="59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09" name="Group 12"/>
            <p:cNvGrpSpPr/>
            <p:nvPr/>
          </p:nvGrpSpPr>
          <p:grpSpPr>
            <a:xfrm>
              <a:off x="15291089" y="19647925"/>
              <a:ext cx="666352" cy="4054297"/>
              <a:chOff x="15334905" y="19781740"/>
              <a:chExt cx="666352" cy="4054297"/>
            </a:xfrm>
          </p:grpSpPr>
          <p:sp>
            <p:nvSpPr>
              <p:cNvPr id="104" name="Oval 26"/>
              <p:cNvSpPr>
                <a:spLocks noChangeAspect="1"/>
              </p:cNvSpPr>
              <p:nvPr/>
            </p:nvSpPr>
            <p:spPr>
              <a:xfrm>
                <a:off x="15334907" y="19781740"/>
                <a:ext cx="657285" cy="65728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762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29"/>
              <p:cNvSpPr>
                <a:spLocks noChangeAspect="1"/>
              </p:cNvSpPr>
              <p:nvPr/>
            </p:nvSpPr>
            <p:spPr>
              <a:xfrm>
                <a:off x="15334905" y="20629549"/>
                <a:ext cx="657285" cy="65728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30"/>
              <p:cNvSpPr>
                <a:spLocks noChangeAspect="1"/>
              </p:cNvSpPr>
              <p:nvPr/>
            </p:nvSpPr>
            <p:spPr>
              <a:xfrm>
                <a:off x="15334905" y="21477358"/>
                <a:ext cx="657285" cy="6572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31"/>
              <p:cNvSpPr>
                <a:spLocks noChangeAspect="1"/>
              </p:cNvSpPr>
              <p:nvPr/>
            </p:nvSpPr>
            <p:spPr>
              <a:xfrm>
                <a:off x="15343972" y="22325167"/>
                <a:ext cx="657285" cy="657285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762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32"/>
              <p:cNvSpPr>
                <a:spLocks noChangeAspect="1"/>
              </p:cNvSpPr>
              <p:nvPr/>
            </p:nvSpPr>
            <p:spPr>
              <a:xfrm>
                <a:off x="15334905" y="23178752"/>
                <a:ext cx="657285" cy="65728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762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7"/>
            <p:cNvSpPr txBox="1"/>
            <p:nvPr/>
          </p:nvSpPr>
          <p:spPr>
            <a:xfrm>
              <a:off x="15396618" y="23812268"/>
              <a:ext cx="5631123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- molecular function</a:t>
              </a:r>
            </a:p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-</a:t>
              </a:r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physicochemical </a:t>
              </a:r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properties</a:t>
              </a:r>
            </a:p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-</a:t>
              </a:r>
              <a:r>
                <a:rPr lang="en-US" sz="3100" dirty="0" smtClean="0">
                  <a:latin typeface="Helvetica Neue" charset="0"/>
                  <a:ea typeface="Helvetica Neue" charset="0"/>
                  <a:cs typeface="Helvetica Neue" charset="0"/>
                </a:rPr>
                <a:t> publications </a:t>
              </a:r>
            </a:p>
          </p:txBody>
        </p:sp>
      </p:grpSp>
      <p:grpSp>
        <p:nvGrpSpPr>
          <p:cNvPr id="126" name="Group 231"/>
          <p:cNvGrpSpPr/>
          <p:nvPr/>
        </p:nvGrpSpPr>
        <p:grpSpPr>
          <a:xfrm>
            <a:off x="8343125" y="18101317"/>
            <a:ext cx="6072707" cy="5477722"/>
            <a:chOff x="8276289" y="18370158"/>
            <a:chExt cx="6072707" cy="5477722"/>
          </a:xfrm>
        </p:grpSpPr>
        <p:grpSp>
          <p:nvGrpSpPr>
            <p:cNvPr id="102" name="Group 232"/>
            <p:cNvGrpSpPr/>
            <p:nvPr/>
          </p:nvGrpSpPr>
          <p:grpSpPr>
            <a:xfrm>
              <a:off x="8276289" y="18370158"/>
              <a:ext cx="6072707" cy="5477722"/>
              <a:chOff x="9919094" y="18361986"/>
              <a:chExt cx="6072707" cy="5477722"/>
            </a:xfrm>
          </p:grpSpPr>
          <p:sp>
            <p:nvSpPr>
              <p:cNvPr id="16" name="TextBox 238"/>
              <p:cNvSpPr txBox="1"/>
              <p:nvPr/>
            </p:nvSpPr>
            <p:spPr>
              <a:xfrm>
                <a:off x="11271202" y="18361986"/>
                <a:ext cx="4720599" cy="100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900" dirty="0" err="1">
                    <a:latin typeface="Helvetica Neue" charset="0"/>
                    <a:ea typeface="Helvetica Neue" charset="0"/>
                    <a:cs typeface="Helvetica Neue" charset="0"/>
                  </a:rPr>
                  <a:t>interactome</a:t>
                </a:r>
                <a:endParaRPr lang="en-US" sz="59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5" name="Group 239"/>
              <p:cNvGrpSpPr/>
              <p:nvPr/>
            </p:nvGrpSpPr>
            <p:grpSpPr>
              <a:xfrm>
                <a:off x="9919094" y="19527278"/>
                <a:ext cx="5890360" cy="4312430"/>
                <a:chOff x="8583881" y="19471286"/>
                <a:chExt cx="5890360" cy="4312430"/>
              </a:xfrm>
            </p:grpSpPr>
            <p:cxnSp>
              <p:nvCxnSpPr>
                <p:cNvPr id="22" name="Straight Connector 240"/>
                <p:cNvCxnSpPr/>
                <p:nvPr/>
              </p:nvCxnSpPr>
              <p:spPr>
                <a:xfrm>
                  <a:off x="9521840" y="20541052"/>
                  <a:ext cx="1236361" cy="414698"/>
                </a:xfrm>
                <a:prstGeom prst="line">
                  <a:avLst/>
                </a:prstGeom>
                <a:ln w="1270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41"/>
                <p:cNvCxnSpPr>
                  <a:stCxn id="28" idx="3"/>
                </p:cNvCxnSpPr>
                <p:nvPr/>
              </p:nvCxnSpPr>
              <p:spPr>
                <a:xfrm flipH="1">
                  <a:off x="11538376" y="20271884"/>
                  <a:ext cx="1579340" cy="646638"/>
                </a:xfrm>
                <a:prstGeom prst="line">
                  <a:avLst/>
                </a:prstGeom>
                <a:ln w="127000"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42"/>
                <p:cNvSpPr>
                  <a:spLocks noChangeAspect="1"/>
                </p:cNvSpPr>
                <p:nvPr/>
              </p:nvSpPr>
              <p:spPr>
                <a:xfrm>
                  <a:off x="12980355" y="19471286"/>
                  <a:ext cx="937959" cy="937959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762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243"/>
                <p:cNvSpPr>
                  <a:spLocks noChangeAspect="1"/>
                </p:cNvSpPr>
                <p:nvPr/>
              </p:nvSpPr>
              <p:spPr>
                <a:xfrm>
                  <a:off x="8583881" y="19900686"/>
                  <a:ext cx="937959" cy="937959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762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244"/>
                <p:cNvCxnSpPr/>
                <p:nvPr/>
              </p:nvCxnSpPr>
              <p:spPr>
                <a:xfrm flipH="1" flipV="1">
                  <a:off x="11696161" y="21403587"/>
                  <a:ext cx="1840121" cy="702589"/>
                </a:xfrm>
                <a:prstGeom prst="line">
                  <a:avLst/>
                </a:prstGeom>
                <a:ln w="127000">
                  <a:prstDash val="dash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245"/>
                <p:cNvCxnSpPr/>
                <p:nvPr/>
              </p:nvCxnSpPr>
              <p:spPr>
                <a:xfrm flipV="1">
                  <a:off x="10572764" y="22389207"/>
                  <a:ext cx="2955292" cy="804474"/>
                </a:xfrm>
                <a:prstGeom prst="line">
                  <a:avLst/>
                </a:prstGeom>
                <a:ln w="127000"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248"/>
                <p:cNvSpPr>
                  <a:spLocks noChangeAspect="1"/>
                </p:cNvSpPr>
                <p:nvPr/>
              </p:nvSpPr>
              <p:spPr>
                <a:xfrm>
                  <a:off x="13536282" y="21806173"/>
                  <a:ext cx="937959" cy="93795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762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247"/>
                <p:cNvSpPr>
                  <a:spLocks noChangeAspect="1"/>
                </p:cNvSpPr>
                <p:nvPr/>
              </p:nvSpPr>
              <p:spPr>
                <a:xfrm>
                  <a:off x="10758201" y="20672859"/>
                  <a:ext cx="937959" cy="93795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246"/>
                <p:cNvSpPr>
                  <a:spLocks noChangeAspect="1"/>
                </p:cNvSpPr>
                <p:nvPr/>
              </p:nvSpPr>
              <p:spPr>
                <a:xfrm>
                  <a:off x="9661842" y="22845757"/>
                  <a:ext cx="937959" cy="937959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762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TextBox 233"/>
            <p:cNvSpPr txBox="1"/>
            <p:nvPr/>
          </p:nvSpPr>
          <p:spPr>
            <a:xfrm rot="1044943">
              <a:off x="9044910" y="20283243"/>
              <a:ext cx="1547218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other</a:t>
              </a:r>
            </a:p>
            <a:p>
              <a:pPr algn="ctr"/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method</a:t>
              </a:r>
            </a:p>
          </p:txBody>
        </p:sp>
        <p:sp>
          <p:nvSpPr>
            <p:cNvPr id="119" name="TextBox 234"/>
            <p:cNvSpPr txBox="1"/>
            <p:nvPr/>
          </p:nvSpPr>
          <p:spPr>
            <a:xfrm rot="1263782">
              <a:off x="11386286" y="21271779"/>
              <a:ext cx="2105063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two-hybrid</a:t>
              </a:r>
            </a:p>
          </p:txBody>
        </p:sp>
        <p:sp>
          <p:nvSpPr>
            <p:cNvPr id="123" name="TextBox 235"/>
            <p:cNvSpPr txBox="1"/>
            <p:nvPr/>
          </p:nvSpPr>
          <p:spPr>
            <a:xfrm rot="20234814">
              <a:off x="11282519" y="20084622"/>
              <a:ext cx="145905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>
                  <a:latin typeface="Helvetica Neue" charset="0"/>
                  <a:ea typeface="Helvetica Neue" charset="0"/>
                  <a:cs typeface="Helvetica Neue" charset="0"/>
                </a:rPr>
                <a:t>AP-MS</a:t>
              </a:r>
              <a:endParaRPr lang="en-US" sz="31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4" name="TextBox 236"/>
            <p:cNvSpPr txBox="1"/>
            <p:nvPr/>
          </p:nvSpPr>
          <p:spPr>
            <a:xfrm rot="20656762">
              <a:off x="11056815" y="22812769"/>
              <a:ext cx="145905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AP-MS</a:t>
              </a:r>
            </a:p>
          </p:txBody>
        </p:sp>
        <p:sp>
          <p:nvSpPr>
            <p:cNvPr id="125" name="TextBox 237"/>
            <p:cNvSpPr txBox="1"/>
            <p:nvPr/>
          </p:nvSpPr>
          <p:spPr>
            <a:xfrm rot="20671040">
              <a:off x="10602102" y="22305952"/>
              <a:ext cx="2105063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>
                  <a:latin typeface="Helvetica Neue" charset="0"/>
                  <a:ea typeface="Helvetica Neue" charset="0"/>
                  <a:cs typeface="Helvetica Neue" charset="0"/>
                </a:rPr>
                <a:t>two-hybrid</a:t>
              </a:r>
            </a:p>
          </p:txBody>
        </p:sp>
      </p:grpSp>
      <p:pic>
        <p:nvPicPr>
          <p:cNvPr id="129" name="Content Placeholder 128"/>
          <p:cNvPicPr>
            <a:picLocks noGrp="1" noChangeAspect="1"/>
          </p:cNvPicPr>
          <p:nvPr>
            <p:ph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637" y="23322816"/>
            <a:ext cx="4054004" cy="2104030"/>
          </a:xfrm>
        </p:spPr>
      </p:pic>
      <p:grpSp>
        <p:nvGrpSpPr>
          <p:cNvPr id="136" name="Group 184"/>
          <p:cNvGrpSpPr>
            <a:grpSpLocks noChangeAspect="1"/>
          </p:cNvGrpSpPr>
          <p:nvPr/>
        </p:nvGrpSpPr>
        <p:grpSpPr>
          <a:xfrm>
            <a:off x="18400558" y="21249099"/>
            <a:ext cx="3263984" cy="1681392"/>
            <a:chOff x="6267587" y="1105735"/>
            <a:chExt cx="1975118" cy="1037249"/>
          </a:xfrm>
        </p:grpSpPr>
        <p:sp>
          <p:nvSpPr>
            <p:cNvPr id="137" name="Rounded Rectangle 18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" name="Picture 18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2273" y="41080015"/>
            <a:ext cx="2515844" cy="9500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9594" y="41412858"/>
            <a:ext cx="1397000" cy="635000"/>
          </a:xfrm>
          <a:prstGeom prst="rect">
            <a:avLst/>
          </a:prstGeom>
        </p:spPr>
      </p:pic>
      <p:grpSp>
        <p:nvGrpSpPr>
          <p:cNvPr id="112" name="Group 184"/>
          <p:cNvGrpSpPr>
            <a:grpSpLocks noChangeAspect="1"/>
          </p:cNvGrpSpPr>
          <p:nvPr/>
        </p:nvGrpSpPr>
        <p:grpSpPr>
          <a:xfrm>
            <a:off x="2953274" y="40886518"/>
            <a:ext cx="1415018" cy="728925"/>
            <a:chOff x="6267587" y="1105735"/>
            <a:chExt cx="1975118" cy="1037249"/>
          </a:xfrm>
        </p:grpSpPr>
        <p:sp>
          <p:nvSpPr>
            <p:cNvPr id="120" name="Rounded Rectangle 18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1" name="Picture 18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2900" y="41412858"/>
            <a:ext cx="1397000" cy="63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4949" y="40902210"/>
            <a:ext cx="1397000" cy="63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8579" y="41412858"/>
            <a:ext cx="1397000" cy="635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6889" y="40886679"/>
            <a:ext cx="1397000" cy="635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299" y="41477248"/>
            <a:ext cx="1397000" cy="635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52099" y="40886518"/>
            <a:ext cx="1397000" cy="635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10443" y="41477248"/>
            <a:ext cx="1397000" cy="63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75628" y="40902210"/>
            <a:ext cx="1397000" cy="6350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15" idx="0"/>
            <a:endCxn id="15" idx="4"/>
          </p:cNvCxnSpPr>
          <p:nvPr/>
        </p:nvCxnSpPr>
        <p:spPr>
          <a:xfrm>
            <a:off x="14415832" y="17448295"/>
            <a:ext cx="0" cy="8443470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6750008" y="14011021"/>
            <a:ext cx="2254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Vertical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line </a:t>
            </a:r>
          </a:p>
          <a:p>
            <a:pPr algn="just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highlights the median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90938" y="37791984"/>
            <a:ext cx="5917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IntAct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BioGRID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Mentha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, STRING, Mann [6] and Vidal [7] datasets</a:t>
            </a:r>
          </a:p>
        </p:txBody>
      </p:sp>
      <p:sp>
        <p:nvSpPr>
          <p:cNvPr id="134" name="TextBox 17"/>
          <p:cNvSpPr txBox="1"/>
          <p:nvPr/>
        </p:nvSpPr>
        <p:spPr>
          <a:xfrm>
            <a:off x="15527016" y="19413401"/>
            <a:ext cx="228383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Protein1, </a:t>
            </a:r>
            <a:r>
              <a:rPr lang="is-IS" sz="31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31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9" name="TextBox 17"/>
          <p:cNvSpPr txBox="1"/>
          <p:nvPr/>
        </p:nvSpPr>
        <p:spPr>
          <a:xfrm>
            <a:off x="15527016" y="20289222"/>
            <a:ext cx="228383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Protein2, </a:t>
            </a:r>
            <a:r>
              <a:rPr lang="is-IS" sz="31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31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0" name="TextBox 17"/>
          <p:cNvSpPr txBox="1"/>
          <p:nvPr/>
        </p:nvSpPr>
        <p:spPr>
          <a:xfrm>
            <a:off x="15517047" y="21137508"/>
            <a:ext cx="228383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Protein3, </a:t>
            </a:r>
            <a:r>
              <a:rPr lang="is-IS" sz="31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31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1" name="TextBox 17"/>
          <p:cNvSpPr txBox="1"/>
          <p:nvPr/>
        </p:nvSpPr>
        <p:spPr>
          <a:xfrm>
            <a:off x="15527016" y="21987022"/>
            <a:ext cx="228383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Protein4, </a:t>
            </a:r>
            <a:r>
              <a:rPr lang="is-IS" sz="31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31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4" name="TextBox 17"/>
          <p:cNvSpPr txBox="1"/>
          <p:nvPr/>
        </p:nvSpPr>
        <p:spPr>
          <a:xfrm>
            <a:off x="15517047" y="22837091"/>
            <a:ext cx="228383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Protein5, </a:t>
            </a:r>
            <a:r>
              <a:rPr lang="is-IS" sz="31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31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8" name="Straight Connector 241"/>
          <p:cNvCxnSpPr/>
          <p:nvPr/>
        </p:nvCxnSpPr>
        <p:spPr>
          <a:xfrm flipV="1">
            <a:off x="10103405" y="21380163"/>
            <a:ext cx="632628" cy="1264298"/>
          </a:xfrm>
          <a:prstGeom prst="line">
            <a:avLst/>
          </a:prstGeom>
          <a:ln w="1270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235"/>
          <p:cNvSpPr txBox="1"/>
          <p:nvPr/>
        </p:nvSpPr>
        <p:spPr>
          <a:xfrm rot="17778266">
            <a:off x="9465210" y="21572201"/>
            <a:ext cx="145905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>
                <a:latin typeface="Helvetica Neue" charset="0"/>
                <a:ea typeface="Helvetica Neue" charset="0"/>
                <a:cs typeface="Helvetica Neue" charset="0"/>
              </a:rPr>
              <a:t>AP-MS</a:t>
            </a:r>
            <a:endParaRPr lang="en-US" sz="3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4" name="TextBox 17"/>
          <p:cNvSpPr txBox="1"/>
          <p:nvPr/>
        </p:nvSpPr>
        <p:spPr>
          <a:xfrm>
            <a:off x="18277162" y="19742966"/>
            <a:ext cx="32652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proteins and what they do</a:t>
            </a:r>
          </a:p>
        </p:txBody>
      </p:sp>
      <p:sp>
        <p:nvSpPr>
          <p:cNvPr id="161" name="TextBox 17"/>
          <p:cNvSpPr txBox="1"/>
          <p:nvPr/>
        </p:nvSpPr>
        <p:spPr>
          <a:xfrm>
            <a:off x="6800570" y="21003878"/>
            <a:ext cx="27244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smtClean="0">
                <a:latin typeface="Helvetica Neue" charset="0"/>
                <a:ea typeface="Helvetica Neue" charset="0"/>
                <a:cs typeface="Helvetica Neue" charset="0"/>
              </a:rPr>
              <a:t>interactions </a:t>
            </a:r>
            <a:r>
              <a:rPr lang="en-US" sz="3100" dirty="0" smtClean="0">
                <a:latin typeface="Helvetica Neue" charset="0"/>
                <a:ea typeface="Helvetica Neue" charset="0"/>
                <a:cs typeface="Helvetica Neue" charset="0"/>
              </a:rPr>
              <a:t>and how they were detected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0"/>
          <a:srcRect l="91411" t="42798" b="45934"/>
          <a:stretch/>
        </p:blipFill>
        <p:spPr>
          <a:xfrm>
            <a:off x="26750008" y="12211316"/>
            <a:ext cx="1604336" cy="150344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97111" y="19805597"/>
            <a:ext cx="4132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Interaction data source 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7198</TotalTime>
  <Words>495</Words>
  <Application>Microsoft Macintosh PowerPoint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Neue</vt:lpstr>
      <vt:lpstr>Office Theme</vt:lpstr>
      <vt:lpstr>Protein interactions in IntAct: coverage and biases</vt:lpstr>
    </vt:vector>
  </TitlesOfParts>
  <Manager/>
  <Company>EMBL-EBI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slide template</dc:title>
  <dc:subject/>
  <dc:creator>Spencer Phillips</dc:creator>
  <cp:keywords/>
  <dc:description/>
  <cp:lastModifiedBy>Vitalii Kleshchevnikov</cp:lastModifiedBy>
  <cp:revision>77</cp:revision>
  <cp:lastPrinted>2017-05-10T15:28:08Z</cp:lastPrinted>
  <dcterms:created xsi:type="dcterms:W3CDTF">2012-11-28T10:45:47Z</dcterms:created>
  <dcterms:modified xsi:type="dcterms:W3CDTF">2017-05-16T10:36:31Z</dcterms:modified>
  <cp:category/>
</cp:coreProperties>
</file>